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91" r:id="rId2"/>
    <p:sldId id="995" r:id="rId3"/>
    <p:sldId id="1025" r:id="rId4"/>
    <p:sldId id="1012" r:id="rId5"/>
    <p:sldId id="1002" r:id="rId6"/>
    <p:sldId id="1003" r:id="rId7"/>
    <p:sldId id="1004" r:id="rId8"/>
    <p:sldId id="1008" r:id="rId9"/>
    <p:sldId id="1009" r:id="rId10"/>
    <p:sldId id="1015" r:id="rId11"/>
    <p:sldId id="611" r:id="rId12"/>
    <p:sldId id="10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6D28-A846-486E-897B-B22ED26DB3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700FEB-A203-4281-8EE2-BA4CD1059EA5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Those aged 60+ were the most victimized.</a:t>
          </a:r>
        </a:p>
      </dgm:t>
    </dgm:pt>
    <dgm:pt modelId="{B995420B-3EA3-4343-8FE2-295D96F1263F}" type="parTrans" cxnId="{A613B326-6C58-4BFD-BCF7-B9E01FBA46BD}">
      <dgm:prSet/>
      <dgm:spPr/>
      <dgm:t>
        <a:bodyPr/>
        <a:lstStyle/>
        <a:p>
          <a:endParaRPr lang="en-US"/>
        </a:p>
      </dgm:t>
    </dgm:pt>
    <dgm:pt modelId="{A190261F-D106-48B6-B962-2ACB24FC973A}" type="sibTrans" cxnId="{A613B326-6C58-4BFD-BCF7-B9E01FBA46BD}">
      <dgm:prSet/>
      <dgm:spPr/>
      <dgm:t>
        <a:bodyPr/>
        <a:lstStyle/>
        <a:p>
          <a:endParaRPr lang="en-US"/>
        </a:p>
      </dgm:t>
    </dgm:pt>
    <dgm:pt modelId="{7D35835C-16EA-4956-B6D3-1C5D2DE059F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Those aged 30-39 registered more complaints of fraud. </a:t>
          </a:r>
        </a:p>
      </dgm:t>
    </dgm:pt>
    <dgm:pt modelId="{6954E9F9-923B-4A4A-BC54-166397424CD3}" type="parTrans" cxnId="{6B91AD38-50CA-4593-9761-8100821D2613}">
      <dgm:prSet/>
      <dgm:spPr/>
      <dgm:t>
        <a:bodyPr/>
        <a:lstStyle/>
        <a:p>
          <a:endParaRPr lang="en-US"/>
        </a:p>
      </dgm:t>
    </dgm:pt>
    <dgm:pt modelId="{2910672F-48F8-40D1-9A5D-F115CD8B1E65}" type="sibTrans" cxnId="{6B91AD38-50CA-4593-9761-8100821D2613}">
      <dgm:prSet/>
      <dgm:spPr/>
      <dgm:t>
        <a:bodyPr/>
        <a:lstStyle/>
        <a:p>
          <a:endParaRPr lang="en-US"/>
        </a:p>
      </dgm:t>
    </dgm:pt>
    <dgm:pt modelId="{3D8F3CB2-AAFC-4650-9F8F-EA90A0D39850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WHY???</a:t>
          </a:r>
          <a:endParaRPr lang="en-US" sz="2000" dirty="0">
            <a:solidFill>
              <a:schemeClr val="bg1"/>
            </a:solidFill>
          </a:endParaRPr>
        </a:p>
      </dgm:t>
    </dgm:pt>
    <dgm:pt modelId="{801EB713-ACB3-414A-BE9C-DE01D07F1BB7}" type="parTrans" cxnId="{4545986F-2242-4FB4-A15D-97282092DBF6}">
      <dgm:prSet/>
      <dgm:spPr/>
      <dgm:t>
        <a:bodyPr/>
        <a:lstStyle/>
        <a:p>
          <a:endParaRPr lang="en-US"/>
        </a:p>
      </dgm:t>
    </dgm:pt>
    <dgm:pt modelId="{78D35073-8694-4F59-8EF7-EFFD3E9DB01D}" type="sibTrans" cxnId="{4545986F-2242-4FB4-A15D-97282092DBF6}">
      <dgm:prSet/>
      <dgm:spPr/>
      <dgm:t>
        <a:bodyPr/>
        <a:lstStyle/>
        <a:p>
          <a:endParaRPr lang="en-US"/>
        </a:p>
      </dgm:t>
    </dgm:pt>
    <dgm:pt modelId="{FE453E54-7A78-4607-99E2-602F6D919A7D}" type="pres">
      <dgm:prSet presAssocID="{06E96D28-A846-486E-897B-B22ED26DB30D}" presName="CompostProcess" presStyleCnt="0">
        <dgm:presLayoutVars>
          <dgm:dir/>
          <dgm:resizeHandles val="exact"/>
        </dgm:presLayoutVars>
      </dgm:prSet>
      <dgm:spPr/>
    </dgm:pt>
    <dgm:pt modelId="{AB4C39C5-80C5-4837-833A-8ADD854BED47}" type="pres">
      <dgm:prSet presAssocID="{06E96D28-A846-486E-897B-B22ED26DB30D}" presName="arrow" presStyleLbl="bgShp" presStyleIdx="0" presStyleCnt="1"/>
      <dgm:spPr/>
    </dgm:pt>
    <dgm:pt modelId="{A1EABBB4-2009-49DE-A16C-71ED862EBBF8}" type="pres">
      <dgm:prSet presAssocID="{06E96D28-A846-486E-897B-B22ED26DB30D}" presName="linearProcess" presStyleCnt="0"/>
      <dgm:spPr/>
    </dgm:pt>
    <dgm:pt modelId="{A8DC8A2D-AF90-4F2B-9290-D443D5386E52}" type="pres">
      <dgm:prSet presAssocID="{A5700FEB-A203-4281-8EE2-BA4CD1059EA5}" presName="textNode" presStyleLbl="node1" presStyleIdx="0" presStyleCnt="3">
        <dgm:presLayoutVars>
          <dgm:bulletEnabled val="1"/>
        </dgm:presLayoutVars>
      </dgm:prSet>
      <dgm:spPr/>
    </dgm:pt>
    <dgm:pt modelId="{FA3A9121-EEF4-4BB3-9FE1-2C78FD03CECC}" type="pres">
      <dgm:prSet presAssocID="{A190261F-D106-48B6-B962-2ACB24FC973A}" presName="sibTrans" presStyleCnt="0"/>
      <dgm:spPr/>
    </dgm:pt>
    <dgm:pt modelId="{14879F01-F20A-4E1B-A44F-62461067B15E}" type="pres">
      <dgm:prSet presAssocID="{7D35835C-16EA-4956-B6D3-1C5D2DE059F9}" presName="textNode" presStyleLbl="node1" presStyleIdx="1" presStyleCnt="3">
        <dgm:presLayoutVars>
          <dgm:bulletEnabled val="1"/>
        </dgm:presLayoutVars>
      </dgm:prSet>
      <dgm:spPr/>
    </dgm:pt>
    <dgm:pt modelId="{EE046901-8AB3-4F83-811E-CA49EFDEF3A4}" type="pres">
      <dgm:prSet presAssocID="{2910672F-48F8-40D1-9A5D-F115CD8B1E65}" presName="sibTrans" presStyleCnt="0"/>
      <dgm:spPr/>
    </dgm:pt>
    <dgm:pt modelId="{5879A90F-DA32-4BA3-A05A-223A866A0CD3}" type="pres">
      <dgm:prSet presAssocID="{3D8F3CB2-AAFC-4650-9F8F-EA90A0D3985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6C25717-CF45-42F1-BD17-F7C4FF8300A5}" type="presOf" srcId="{A5700FEB-A203-4281-8EE2-BA4CD1059EA5}" destId="{A8DC8A2D-AF90-4F2B-9290-D443D5386E52}" srcOrd="0" destOrd="0" presId="urn:microsoft.com/office/officeart/2005/8/layout/hProcess9"/>
    <dgm:cxn modelId="{A613B326-6C58-4BFD-BCF7-B9E01FBA46BD}" srcId="{06E96D28-A846-486E-897B-B22ED26DB30D}" destId="{A5700FEB-A203-4281-8EE2-BA4CD1059EA5}" srcOrd="0" destOrd="0" parTransId="{B995420B-3EA3-4343-8FE2-295D96F1263F}" sibTransId="{A190261F-D106-48B6-B962-2ACB24FC973A}"/>
    <dgm:cxn modelId="{4751C12F-77FD-47F2-B857-8BEB0F79CBA4}" type="presOf" srcId="{3D8F3CB2-AAFC-4650-9F8F-EA90A0D39850}" destId="{5879A90F-DA32-4BA3-A05A-223A866A0CD3}" srcOrd="0" destOrd="0" presId="urn:microsoft.com/office/officeart/2005/8/layout/hProcess9"/>
    <dgm:cxn modelId="{6B91AD38-50CA-4593-9761-8100821D2613}" srcId="{06E96D28-A846-486E-897B-B22ED26DB30D}" destId="{7D35835C-16EA-4956-B6D3-1C5D2DE059F9}" srcOrd="1" destOrd="0" parTransId="{6954E9F9-923B-4A4A-BC54-166397424CD3}" sibTransId="{2910672F-48F8-40D1-9A5D-F115CD8B1E65}"/>
    <dgm:cxn modelId="{04C2B93E-F2D7-42B6-8E0E-C741271E423E}" type="presOf" srcId="{7D35835C-16EA-4956-B6D3-1C5D2DE059F9}" destId="{14879F01-F20A-4E1B-A44F-62461067B15E}" srcOrd="0" destOrd="0" presId="urn:microsoft.com/office/officeart/2005/8/layout/hProcess9"/>
    <dgm:cxn modelId="{6C43BC5C-FE71-402A-85A0-103D575F43C7}" type="presOf" srcId="{06E96D28-A846-486E-897B-B22ED26DB30D}" destId="{FE453E54-7A78-4607-99E2-602F6D919A7D}" srcOrd="0" destOrd="0" presId="urn:microsoft.com/office/officeart/2005/8/layout/hProcess9"/>
    <dgm:cxn modelId="{4545986F-2242-4FB4-A15D-97282092DBF6}" srcId="{06E96D28-A846-486E-897B-B22ED26DB30D}" destId="{3D8F3CB2-AAFC-4650-9F8F-EA90A0D39850}" srcOrd="2" destOrd="0" parTransId="{801EB713-ACB3-414A-BE9C-DE01D07F1BB7}" sibTransId="{78D35073-8694-4F59-8EF7-EFFD3E9DB01D}"/>
    <dgm:cxn modelId="{19F77D04-C986-45D1-920E-F09D70E8C52B}" type="presParOf" srcId="{FE453E54-7A78-4607-99E2-602F6D919A7D}" destId="{AB4C39C5-80C5-4837-833A-8ADD854BED47}" srcOrd="0" destOrd="0" presId="urn:microsoft.com/office/officeart/2005/8/layout/hProcess9"/>
    <dgm:cxn modelId="{ED8E7CAC-B122-4527-BA0E-8D0246462D38}" type="presParOf" srcId="{FE453E54-7A78-4607-99E2-602F6D919A7D}" destId="{A1EABBB4-2009-49DE-A16C-71ED862EBBF8}" srcOrd="1" destOrd="0" presId="urn:microsoft.com/office/officeart/2005/8/layout/hProcess9"/>
    <dgm:cxn modelId="{60BE68A5-8EED-4FF9-BDCE-36DE1642930B}" type="presParOf" srcId="{A1EABBB4-2009-49DE-A16C-71ED862EBBF8}" destId="{A8DC8A2D-AF90-4F2B-9290-D443D5386E52}" srcOrd="0" destOrd="0" presId="urn:microsoft.com/office/officeart/2005/8/layout/hProcess9"/>
    <dgm:cxn modelId="{57A79F53-42D0-4738-8197-C5F3AA32B1AF}" type="presParOf" srcId="{A1EABBB4-2009-49DE-A16C-71ED862EBBF8}" destId="{FA3A9121-EEF4-4BB3-9FE1-2C78FD03CECC}" srcOrd="1" destOrd="0" presId="urn:microsoft.com/office/officeart/2005/8/layout/hProcess9"/>
    <dgm:cxn modelId="{B2D24CE4-D3CB-4C4D-AF70-49672B4A706F}" type="presParOf" srcId="{A1EABBB4-2009-49DE-A16C-71ED862EBBF8}" destId="{14879F01-F20A-4E1B-A44F-62461067B15E}" srcOrd="2" destOrd="0" presId="urn:microsoft.com/office/officeart/2005/8/layout/hProcess9"/>
    <dgm:cxn modelId="{60073E7A-A4AA-4CE0-94E8-4AD9D0A0B2A8}" type="presParOf" srcId="{A1EABBB4-2009-49DE-A16C-71ED862EBBF8}" destId="{EE046901-8AB3-4F83-811E-CA49EFDEF3A4}" srcOrd="3" destOrd="0" presId="urn:microsoft.com/office/officeart/2005/8/layout/hProcess9"/>
    <dgm:cxn modelId="{3E29CBF8-26A8-4598-8498-C6E62813AED7}" type="presParOf" srcId="{A1EABBB4-2009-49DE-A16C-71ED862EBBF8}" destId="{5879A90F-DA32-4BA3-A05A-223A866A0C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C39C5-80C5-4837-833A-8ADD854BED47}">
      <dsp:nvSpPr>
        <dsp:cNvPr id="0" name=""/>
        <dsp:cNvSpPr/>
      </dsp:nvSpPr>
      <dsp:spPr>
        <a:xfrm>
          <a:off x="673145" y="0"/>
          <a:ext cx="7628981" cy="203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C8A2D-AF90-4F2B-9290-D443D5386E52}">
      <dsp:nvSpPr>
        <dsp:cNvPr id="0" name=""/>
        <dsp:cNvSpPr/>
      </dsp:nvSpPr>
      <dsp:spPr>
        <a:xfrm>
          <a:off x="9641" y="609599"/>
          <a:ext cx="2888915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Those aged 60+ were the most victimized.</a:t>
          </a:r>
        </a:p>
      </dsp:txBody>
      <dsp:txXfrm>
        <a:off x="49319" y="649277"/>
        <a:ext cx="2809559" cy="733444"/>
      </dsp:txXfrm>
    </dsp:sp>
    <dsp:sp modelId="{14879F01-F20A-4E1B-A44F-62461067B15E}">
      <dsp:nvSpPr>
        <dsp:cNvPr id="0" name=""/>
        <dsp:cNvSpPr/>
      </dsp:nvSpPr>
      <dsp:spPr>
        <a:xfrm>
          <a:off x="3043178" y="609599"/>
          <a:ext cx="2888915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Those aged 30-39 registered more complaints of fraud. </a:t>
          </a:r>
        </a:p>
      </dsp:txBody>
      <dsp:txXfrm>
        <a:off x="3082856" y="649277"/>
        <a:ext cx="2809559" cy="733444"/>
      </dsp:txXfrm>
    </dsp:sp>
    <dsp:sp modelId="{5879A90F-DA32-4BA3-A05A-223A866A0CD3}">
      <dsp:nvSpPr>
        <dsp:cNvPr id="0" name=""/>
        <dsp:cNvSpPr/>
      </dsp:nvSpPr>
      <dsp:spPr>
        <a:xfrm>
          <a:off x="6076714" y="609599"/>
          <a:ext cx="2888915" cy="81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WHY???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116392" y="649277"/>
        <a:ext cx="2809559" cy="733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0A92-6931-4E06-A38B-79C04163DA7F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B0CD-D2DF-4690-BE7D-05485F733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It is an act of psychological and/or digital manipulation using fake online personas to induce trust in unwitting victims to cause harm.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CEF3-E33B-414F-B654-4A6C6F8C2B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2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business practice or when In your life have you ever been told to convert money into gift cards and send them to someone, or into bitcoin for payment?</a:t>
            </a:r>
          </a:p>
          <a:p>
            <a:endParaRPr lang="en-US" dirty="0"/>
          </a:p>
          <a:p>
            <a:r>
              <a:rPr lang="en-US" dirty="0"/>
              <a:t>Scammers get your personal information by searching you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7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BCEF3-E33B-414F-B654-4A6C6F8C2B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7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3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</a:pPr>
            <a:endParaRPr lang="en-US" sz="1200" dirty="0"/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F08F5-2880-4851-90FE-D2293B5885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2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Overpayment Scam – also known as a cash forwarding or advance payment scheme.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Uses stolen credit card to initiate a transaction then offer to overpay the total amount due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Respond to an ad and issue a cashier’s check, personal check, corporate check for more than the amount due, you give them refund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30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Asian “Chinese prosecutor/police” scam – tell the victim their passport, bank account, ID was used in money laundering, murder, prostitution case in Beijing. Need to prove their money is clean/was not involved by sending it to the Beijing police to check.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1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Once again, the scammer tells the victim to NOT tell anyone . . . </a:t>
            </a:r>
            <a:endParaRPr lang="en-US" sz="1200" i="0" dirty="0">
              <a:latin typeface="Roboto" panose="02000000000000000000" pitchFamily="2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2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3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C57AB-8F0E-4013-9DEE-7D7E35EA8E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E342-0E98-5E6C-01EE-E7E399534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E7CFD-8EAB-197A-A340-AFEB2BAF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01C2-CDCF-2937-7539-7049F3B6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E9E3-1725-3720-4E0F-3EE0CF74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0603F-4FE6-F54F-78A6-E0B072BA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D41E-36D5-1582-06D4-74F44949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21A89-5E44-CA31-F04F-66116C7B6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0FE98-A79A-896B-9015-12D9CAB3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EE174-68E9-43AB-9217-1D53A583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DF12-8430-B512-3323-E89C94E2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0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15902-0718-F44C-29A9-84481BE7D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D845E-AB25-B7F7-36F7-E96E89C9C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A9BB-363E-A571-5B3D-327FA0BC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3986D-835A-511A-E884-177B38AA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00BA-1AD1-63E1-9257-8A3A4373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1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7CD2-9979-FF3C-B63B-78D86524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F050-7772-D0C6-C37E-DD4BC66E1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46B8F-2BF7-E289-97D3-3B241098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67D4B-08B8-E0A7-ABDA-286EBBBD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7446-0D75-3E2A-1C9F-598E24A5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B962-D0B0-6A4C-D990-46E7C5C2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11FDF-304C-A7C6-2834-D165C287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588B-B822-4EFB-B9A0-83347EF4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70B6-2022-80BD-5976-1F7E2E4C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E3BE-170F-F709-D233-4E47D718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81FB-3E5A-BD32-6729-CF88ACA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DAD0-D3A6-13DD-F406-A757BCC4E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98CAD-8269-98EE-A11F-D1352BBED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56816-190D-A4F9-F3F9-E18DA618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173C5-27C3-F9B4-EC86-710FF2D7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F25E1-1D37-0172-8685-0C97906A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5C5A-2A25-69E8-7313-FE758596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B887-DF80-A22F-9A69-55F6C8EAC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7F4E8-5CD8-2420-6EB3-DF5DA3426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564FE-9BE3-3353-E121-4260D586C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B88DC-6A0F-076A-1B73-B0E36A456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B59AE-284E-ABEE-3E43-09C83C30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9B8F6-A7EA-0E72-6C4C-7BC97FC3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47D11-3378-CDF9-4ADF-DAE7CF46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9DF5-5A07-F1EF-95C0-68557CA1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A163F-047F-AE79-21E5-EFEB47AB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7BC9D-636D-3709-CF1B-7E20E347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21C5B-C776-88A3-56E9-82F8C481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B1765-8919-7F27-BFB8-ADE55606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BD457-669D-23EF-F22B-B22EFCE3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CF66C-0F22-3B5E-F63F-B5DAF626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1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301E-B4A8-43DE-0505-CC38B976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AFEA-70BE-B895-28D3-164098A8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17F6E-B519-8490-E00A-E6841B2B7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36FFB-1953-F60E-48C7-CC87B7F4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47DF8-4B02-1BA9-EC06-C2A362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FE641-3050-436D-530B-FD37032E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A576-9D6F-5AE3-D8A7-F56CA14C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F248F-F337-FA67-BA32-F5ECE7CE5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6C388-5F1F-0F85-75B6-AA8774D7F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7E595-16C5-3A0C-8273-40CBCA60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70461-690C-F335-226D-BE47ABAB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A2A13-91B4-B06B-F630-398B7031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A7FC9-36CE-16FB-3855-64687B15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0FEDE-90E9-2ED0-AD0D-9EE48651E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40C5A-F3DC-4395-F0A2-A45B9CD63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6053-7DD5-45C8-9779-FA4F234F3693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B39B-CB8E-4B2C-9CE1-C732F9DDE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862E4-5AB4-3D99-6949-A9356DE24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D2871-D8C5-4DC9-99A3-D12342F54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6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sa.gov/secure-our-world" TargetMode="External"/><Relationship Id="rId3" Type="http://schemas.openxmlformats.org/officeDocument/2006/relationships/hyperlink" Target="http://www.secretservice.gov/contact/field-offices" TargetMode="External"/><Relationship Id="rId7" Type="http://schemas.openxmlformats.org/officeDocument/2006/relationships/hyperlink" Target="https://secure.ssa.gov/pfrf/ho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c3.gov/" TargetMode="External"/><Relationship Id="rId5" Type="http://schemas.openxmlformats.org/officeDocument/2006/relationships/hyperlink" Target="https://consumer.ftc.gov/scams" TargetMode="External"/><Relationship Id="rId4" Type="http://schemas.openxmlformats.org/officeDocument/2006/relationships/hyperlink" Target="https://reportfraud.ftc.gov/#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ce.gov/elderjustice/senior-scam-alert" TargetMode="External"/><Relationship Id="rId2" Type="http://schemas.openxmlformats.org/officeDocument/2006/relationships/hyperlink" Target="mailto:phishing.report@mail.cisa.dhs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cid:image019.jpg@01DA0013.AEAB6E20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theseniorsourc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FECA97D4-94F6-D80D-71D6-98A4B8634EFD}"/>
              </a:ext>
            </a:extLst>
          </p:cNvPr>
          <p:cNvSpPr txBox="1">
            <a:spLocks/>
          </p:cNvSpPr>
          <p:nvPr/>
        </p:nvSpPr>
        <p:spPr>
          <a:xfrm>
            <a:off x="4412551" y="160800"/>
            <a:ext cx="3366898" cy="605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i="1" dirty="0">
                <a:solidFill>
                  <a:schemeClr val="tx1"/>
                </a:solidFill>
              </a:rPr>
              <a:t>Elder Fraud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B4ED331-64AF-36EC-7830-EE1B0585080E}"/>
              </a:ext>
            </a:extLst>
          </p:cNvPr>
          <p:cNvGraphicFramePr/>
          <p:nvPr/>
        </p:nvGraphicFramePr>
        <p:xfrm>
          <a:off x="1608365" y="939800"/>
          <a:ext cx="897527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F904C3-5CAB-961B-7DA4-A9CDEAD72506}"/>
              </a:ext>
            </a:extLst>
          </p:cNvPr>
          <p:cNvSpPr txBox="1"/>
          <p:nvPr/>
        </p:nvSpPr>
        <p:spPr>
          <a:xfrm>
            <a:off x="2335642" y="107962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 2023: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11554F-E601-89AB-EFCB-B3E085C7F674}"/>
              </a:ext>
            </a:extLst>
          </p:cNvPr>
          <p:cNvSpPr/>
          <p:nvPr/>
        </p:nvSpPr>
        <p:spPr>
          <a:xfrm>
            <a:off x="2335645" y="3101950"/>
            <a:ext cx="7520717" cy="9005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E33648-47F5-1FC0-069C-BA4B6E9013F6}"/>
              </a:ext>
            </a:extLst>
          </p:cNvPr>
          <p:cNvSpPr/>
          <p:nvPr/>
        </p:nvSpPr>
        <p:spPr>
          <a:xfrm>
            <a:off x="2335644" y="4168858"/>
            <a:ext cx="7520717" cy="548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817ED-067D-D7DC-C1B6-0108FD1737AB}"/>
              </a:ext>
            </a:extLst>
          </p:cNvPr>
          <p:cNvSpPr txBox="1"/>
          <p:nvPr/>
        </p:nvSpPr>
        <p:spPr>
          <a:xfrm>
            <a:off x="2517425" y="3111659"/>
            <a:ext cx="733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Financial fraud schemes directly targeting elderly and/or vulnerable individuals where trust is gained and abused to cause financial damage and harm.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8742FC-D94B-5520-0DE6-B9028662642A}"/>
              </a:ext>
            </a:extLst>
          </p:cNvPr>
          <p:cNvSpPr txBox="1"/>
          <p:nvPr/>
        </p:nvSpPr>
        <p:spPr>
          <a:xfrm>
            <a:off x="2517426" y="4241553"/>
            <a:ext cx="726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National Council of Aging estimates $3.4 Billion in loss per year.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FC6637-87DF-ABA3-C4AE-4455CA00C1B4}"/>
              </a:ext>
            </a:extLst>
          </p:cNvPr>
          <p:cNvSpPr/>
          <p:nvPr/>
        </p:nvSpPr>
        <p:spPr>
          <a:xfrm>
            <a:off x="2335642" y="4831749"/>
            <a:ext cx="7520717" cy="548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E921A2-40D8-4ABF-3D5D-8673FF941EC6}"/>
              </a:ext>
            </a:extLst>
          </p:cNvPr>
          <p:cNvSpPr/>
          <p:nvPr/>
        </p:nvSpPr>
        <p:spPr>
          <a:xfrm>
            <a:off x="2335642" y="5547062"/>
            <a:ext cx="7520717" cy="548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F4547-B84E-789E-3BEC-FF1835E07880}"/>
              </a:ext>
            </a:extLst>
          </p:cNvPr>
          <p:cNvSpPr txBox="1"/>
          <p:nvPr/>
        </p:nvSpPr>
        <p:spPr>
          <a:xfrm>
            <a:off x="2565500" y="4925668"/>
            <a:ext cx="66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chemeClr val="bg1"/>
                </a:solidFill>
              </a:rPr>
              <a:t>Often unreported.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B3580-4E13-0AE8-69DD-C38B41895013}"/>
              </a:ext>
            </a:extLst>
          </p:cNvPr>
          <p:cNvSpPr txBox="1"/>
          <p:nvPr/>
        </p:nvSpPr>
        <p:spPr>
          <a:xfrm>
            <a:off x="2517426" y="5617156"/>
            <a:ext cx="669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en-US" dirty="0">
                <a:solidFill>
                  <a:schemeClr val="bg1"/>
                </a:solidFill>
              </a:rPr>
              <a:t>Perpetrated by both trusted individuals and strangers.</a:t>
            </a:r>
          </a:p>
        </p:txBody>
      </p:sp>
    </p:spTree>
    <p:extLst>
      <p:ext uri="{BB962C8B-B14F-4D97-AF65-F5344CB8AC3E}">
        <p14:creationId xmlns:p14="http://schemas.microsoft.com/office/powerpoint/2010/main" val="12381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524" y="138347"/>
            <a:ext cx="3810953" cy="693965"/>
          </a:xfrm>
        </p:spPr>
        <p:txBody>
          <a:bodyPr>
            <a:normAutofit/>
          </a:bodyPr>
          <a:lstStyle/>
          <a:p>
            <a:r>
              <a:rPr lang="en-US" sz="3600" i="1" dirty="0"/>
              <a:t>Recommendations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E040-8D5A-8E98-F666-9143BA47F8EE}"/>
              </a:ext>
            </a:extLst>
          </p:cNvPr>
          <p:cNvSpPr txBox="1"/>
          <p:nvPr/>
        </p:nvSpPr>
        <p:spPr>
          <a:xfrm>
            <a:off x="1847848" y="1083707"/>
            <a:ext cx="84963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send money to people you do not know or have never met in person.</a:t>
            </a:r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convert money into gift cards.</a:t>
            </a:r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trust emails asking for money.</a:t>
            </a:r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wire money unless you are 1,000,000% percent sure it is going to a </a:t>
            </a:r>
          </a:p>
          <a:p>
            <a:pPr marL="0" lvl="1">
              <a:buClr>
                <a:srgbClr val="002060"/>
              </a:buClr>
              <a:defRPr/>
            </a:pPr>
            <a:r>
              <a:rPr lang="en-US" sz="2000" dirty="0"/>
              <a:t>        legitimate recipient.</a:t>
            </a:r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let anyone remotely access to your computer. </a:t>
            </a:r>
            <a:r>
              <a:rPr lang="en-US" sz="2000"/>
              <a:t>EVER.</a:t>
            </a:r>
            <a:endParaRPr lang="en-US" sz="2000" dirty="0"/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click on unknown links in emails, text messages, or on websites.</a:t>
            </a:r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Do NOT open attachments in emails unless you know the sender.</a:t>
            </a:r>
          </a:p>
          <a:p>
            <a:pPr marL="0" lvl="1" indent="-342900"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000" dirty="0"/>
              <a:t>NEVER provide your password for anything to anyone who asks for it over </a:t>
            </a:r>
          </a:p>
          <a:p>
            <a:pPr marL="0" lvl="1">
              <a:buClr>
                <a:srgbClr val="002060"/>
              </a:buClr>
              <a:defRPr/>
            </a:pPr>
            <a:r>
              <a:rPr lang="en-US" sz="2000" dirty="0"/>
              <a:t>        the phone or through email.</a:t>
            </a:r>
          </a:p>
          <a:p>
            <a:pPr>
              <a:buClr>
                <a:srgbClr val="002060"/>
              </a:buClr>
            </a:pPr>
            <a:endParaRPr lang="en-US" sz="1400" b="1" dirty="0"/>
          </a:p>
          <a:p>
            <a:pPr marL="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000" dirty="0"/>
              <a:t>Be careful what you post online.</a:t>
            </a:r>
          </a:p>
          <a:p>
            <a:pPr marL="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000" dirty="0"/>
              <a:t>Verify government and business phone numbers on the internet.</a:t>
            </a:r>
          </a:p>
          <a:p>
            <a:pPr marL="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000" dirty="0"/>
              <a:t>Use multiple verifications for financial transactions.</a:t>
            </a:r>
          </a:p>
          <a:p>
            <a:pPr marL="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000" dirty="0"/>
              <a:t>Education &amp; Awareness – tell others your story.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A4765-EA55-A31B-0C99-5EFC74476927}"/>
              </a:ext>
            </a:extLst>
          </p:cNvPr>
          <p:cNvSpPr txBox="1"/>
          <p:nvPr/>
        </p:nvSpPr>
        <p:spPr>
          <a:xfrm>
            <a:off x="2198588" y="5715001"/>
            <a:ext cx="77948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PREVENTION IS CHEAPER THAN RECOVERY!!</a:t>
            </a:r>
          </a:p>
        </p:txBody>
      </p:sp>
    </p:spTree>
    <p:extLst>
      <p:ext uri="{BB962C8B-B14F-4D97-AF65-F5344CB8AC3E}">
        <p14:creationId xmlns:p14="http://schemas.microsoft.com/office/powerpoint/2010/main" val="260434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133598" y="990601"/>
            <a:ext cx="7924802" cy="5414479"/>
          </a:xfrm>
          <a:prstGeom prst="rect">
            <a:avLst/>
          </a:prstGeom>
          <a:noFill/>
        </p:spPr>
        <p:txBody>
          <a:bodyPr/>
          <a:lstStyle/>
          <a:p>
            <a:pPr marL="285750" indent="-285750" defTabSz="4572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Local USSS Field Offices:</a:t>
            </a:r>
          </a:p>
          <a:p>
            <a:pPr defTabSz="457200">
              <a:defRPr/>
            </a:pPr>
            <a:r>
              <a:rPr lang="en-US" sz="2400" dirty="0"/>
              <a:t>	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www.secretservice.gov/contact/field-offices</a:t>
            </a:r>
            <a:endParaRPr lang="en-US" sz="2400" dirty="0"/>
          </a:p>
          <a:p>
            <a:pPr defTabSz="457200">
              <a:defRPr/>
            </a:pPr>
            <a:endParaRPr lang="en-US" sz="1400" dirty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Identity Theft/Fraud Reporting – Federal Trade Commission</a:t>
            </a:r>
          </a:p>
          <a:p>
            <a:pPr defTabSz="457200">
              <a:defRPr/>
            </a:pPr>
            <a:r>
              <a:rPr lang="en-US" sz="2400" dirty="0"/>
              <a:t>	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https://reportfraud.ftc.gov/#/</a:t>
            </a:r>
            <a:endParaRPr lang="en-US" sz="2400" dirty="0"/>
          </a:p>
          <a:p>
            <a:pPr defTabSz="457200">
              <a:defRPr/>
            </a:pPr>
            <a:endParaRPr lang="en-US" sz="1400" dirty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FTC Consumer Advice: </a:t>
            </a: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https://consumer.ftc.gov/scams</a:t>
            </a:r>
            <a:endParaRPr lang="en-US" sz="2400" dirty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Online Fraud- Internet Crime Complaint Center</a:t>
            </a:r>
          </a:p>
          <a:p>
            <a:pPr defTabSz="457200">
              <a:buClr>
                <a:srgbClr val="002060"/>
              </a:buClr>
            </a:pPr>
            <a:r>
              <a:rPr lang="en-US" sz="2400" dirty="0"/>
              <a:t>	</a:t>
            </a:r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https://www.ic3.gov/</a:t>
            </a:r>
            <a:endParaRPr lang="en-US" sz="2400" dirty="0"/>
          </a:p>
          <a:p>
            <a:pPr defTabSz="457200">
              <a:buClr>
                <a:srgbClr val="002060"/>
              </a:buClr>
            </a:pPr>
            <a:endParaRPr lang="en-US" sz="1400" dirty="0"/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Social Security Administration Fraud Hotline:</a:t>
            </a:r>
          </a:p>
          <a:p>
            <a:pPr defTabSz="457200">
              <a:buClr>
                <a:srgbClr val="002060"/>
              </a:buClr>
            </a:pPr>
            <a:r>
              <a:rPr lang="en-US" sz="2400" dirty="0"/>
              <a:t>	</a:t>
            </a:r>
            <a:r>
              <a:rPr lang="en-US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https://secure.ssa.gov/pfrf/home</a:t>
            </a:r>
            <a:endParaRPr lang="en-US" sz="2400" dirty="0"/>
          </a:p>
          <a:p>
            <a:pPr defTabSz="457200">
              <a:buClr>
                <a:srgbClr val="002060"/>
              </a:buClr>
            </a:pPr>
            <a:endParaRPr lang="en-US" sz="14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Report an Incident through CISA: </a:t>
            </a:r>
          </a:p>
          <a:p>
            <a:pPr defTabSz="457200">
              <a:buClr>
                <a:srgbClr val="002060"/>
              </a:buClr>
            </a:pPr>
            <a:r>
              <a:rPr lang="en-US" sz="2400" dirty="0"/>
              <a:t>	</a:t>
            </a:r>
            <a:r>
              <a:rPr lang="en-US" sz="2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https://www.cisa.gov/secure-our-world</a:t>
            </a:r>
            <a:endParaRPr lang="en-US" sz="2400" dirty="0"/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/>
            </a:endParaRPr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7780-F272-A51D-89EA-9AB0E8E8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782" y="199734"/>
            <a:ext cx="3142433" cy="693965"/>
          </a:xfrm>
        </p:spPr>
        <p:txBody>
          <a:bodyPr>
            <a:normAutofit/>
          </a:bodyPr>
          <a:lstStyle/>
          <a:p>
            <a:r>
              <a:rPr lang="en-US" sz="3600" i="1" dirty="0"/>
              <a:t>Useful Websites</a:t>
            </a:r>
          </a:p>
        </p:txBody>
      </p:sp>
    </p:spTree>
    <p:extLst>
      <p:ext uri="{BB962C8B-B14F-4D97-AF65-F5344CB8AC3E}">
        <p14:creationId xmlns:p14="http://schemas.microsoft.com/office/powerpoint/2010/main" val="809495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981200" y="1143000"/>
            <a:ext cx="8229601" cy="4876800"/>
          </a:xfrm>
          <a:prstGeom prst="rect">
            <a:avLst/>
          </a:prstGeom>
          <a:noFill/>
        </p:spPr>
        <p:txBody>
          <a:bodyPr/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Phishing Scams: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phishing.report@mail.cisa.dhs.gov </a:t>
            </a:r>
            <a:endParaRPr lang="en-US" sz="2400" dirty="0"/>
          </a:p>
          <a:p>
            <a:pPr defTabSz="457200">
              <a:defRPr/>
            </a:pPr>
            <a:r>
              <a:rPr lang="en-US" sz="2400" dirty="0"/>
              <a:t>	Nat</a:t>
            </a:r>
            <a:r>
              <a:rPr lang="en-US" sz="2400" dirty="0" err="1"/>
              <a:t>ional</a:t>
            </a:r>
            <a:r>
              <a:rPr lang="en-US" sz="2400" dirty="0"/>
              <a:t> Cybersecurity Communications &amp; Integration Center </a:t>
            </a:r>
          </a:p>
          <a:p>
            <a:pPr defTabSz="457200">
              <a:buClr>
                <a:srgbClr val="002060"/>
              </a:buClr>
            </a:pPr>
            <a:endParaRPr lang="en-US" sz="1600" dirty="0"/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Department of Justice Senior Scam Alerts: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https://www.justice.gov/elderjustice/senior-scam-alert</a:t>
            </a:r>
            <a:endParaRPr lang="en-US" sz="2400" dirty="0"/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Senior Source - 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https://theseniorsource.org</a:t>
            </a:r>
            <a:r>
              <a:rPr lang="en-US" sz="2400" dirty="0"/>
              <a:t> (Dallas-based)</a:t>
            </a:r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16">
            <a:extLst>
              <a:ext uri="{FF2B5EF4-FFF2-40B4-BE49-F238E27FC236}">
                <a16:creationId xmlns:a16="http://schemas.microsoft.com/office/drawing/2014/main" id="{3E4BC8D8-37FF-A1DF-8E37-1B75CA54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29" y="3831276"/>
            <a:ext cx="5202941" cy="22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10DC00-9787-449D-2AB9-943B01E3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415" y="235244"/>
            <a:ext cx="3089167" cy="693965"/>
          </a:xfrm>
        </p:spPr>
        <p:txBody>
          <a:bodyPr>
            <a:normAutofit/>
          </a:bodyPr>
          <a:lstStyle/>
          <a:p>
            <a:r>
              <a:rPr lang="en-US" sz="3600" i="1" dirty="0"/>
              <a:t>Useful Websites</a:t>
            </a:r>
          </a:p>
        </p:txBody>
      </p:sp>
    </p:spTree>
    <p:extLst>
      <p:ext uri="{BB962C8B-B14F-4D97-AF65-F5344CB8AC3E}">
        <p14:creationId xmlns:p14="http://schemas.microsoft.com/office/powerpoint/2010/main" val="134940166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424" y="197504"/>
            <a:ext cx="3125153" cy="693965"/>
          </a:xfrm>
        </p:spPr>
        <p:txBody>
          <a:bodyPr>
            <a:normAutofit/>
          </a:bodyPr>
          <a:lstStyle/>
          <a:p>
            <a:r>
              <a:rPr lang="en-US" sz="3600" i="1" dirty="0"/>
              <a:t>Romance Scam</a:t>
            </a:r>
          </a:p>
        </p:txBody>
      </p:sp>
      <p:pic>
        <p:nvPicPr>
          <p:cNvPr id="4" name="Graphic 3" descr="Broken Heart with solid fill">
            <a:extLst>
              <a:ext uri="{FF2B5EF4-FFF2-40B4-BE49-F238E27FC236}">
                <a16:creationId xmlns:a16="http://schemas.microsoft.com/office/drawing/2014/main" id="{F51F21D9-2356-8253-E42F-D13EDB84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10693">
            <a:off x="8352593" y="854086"/>
            <a:ext cx="1613720" cy="1613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665BF-602E-5412-E741-685C2ECB4001}"/>
              </a:ext>
            </a:extLst>
          </p:cNvPr>
          <p:cNvSpPr txBox="1"/>
          <p:nvPr/>
        </p:nvSpPr>
        <p:spPr>
          <a:xfrm>
            <a:off x="2438400" y="1051426"/>
            <a:ext cx="76200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ea typeface="Calibri" panose="020F0502020204030204" pitchFamily="34" charset="0"/>
              </a:rPr>
              <a:t>Methods Used in Romance Scams: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Dating apps/websites, social media.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Attractive online profile.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Claim to be stationed overseas as a member of the U.S. military, 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   residing in another state or living abroad due to personal reasons or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   visa issues.</a:t>
            </a:r>
            <a:endParaRPr lang="en-US" sz="2000" dirty="0"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Strong emotions are established in short time period.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Money is requested for an “emergency” (medical/legal).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Send or request to buy expensive items (laptop/cell phone) to re-ship.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Request banking details to receive large deposits (mule).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Some are bold and will call or FaceTime but will always have an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    excuse preventing them from meeting in person.</a:t>
            </a:r>
          </a:p>
        </p:txBody>
      </p:sp>
    </p:spTree>
    <p:extLst>
      <p:ext uri="{BB962C8B-B14F-4D97-AF65-F5344CB8AC3E}">
        <p14:creationId xmlns:p14="http://schemas.microsoft.com/office/powerpoint/2010/main" val="35826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DD547FED-81D5-B4BA-1D16-45D3812A2E8D}"/>
              </a:ext>
            </a:extLst>
          </p:cNvPr>
          <p:cNvSpPr txBox="1">
            <a:spLocks/>
          </p:cNvSpPr>
          <p:nvPr/>
        </p:nvSpPr>
        <p:spPr>
          <a:xfrm>
            <a:off x="4111275" y="217066"/>
            <a:ext cx="3969450" cy="605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0" i="1" dirty="0">
                <a:solidFill>
                  <a:schemeClr val="tx1"/>
                </a:solidFill>
                <a:latin typeface="Calibri" panose="020F0502020204030204"/>
              </a:rPr>
              <a:t>Investment Scams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8C397-B059-5A88-BF79-D10CA376F1A2}"/>
              </a:ext>
            </a:extLst>
          </p:cNvPr>
          <p:cNvSpPr txBox="1"/>
          <p:nvPr/>
        </p:nvSpPr>
        <p:spPr>
          <a:xfrm>
            <a:off x="2390195" y="762000"/>
            <a:ext cx="7515805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/>
              <a:t>Methods used in Investment Scams: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Contacted through a wrong number text, dating app, social media.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Change communication platform.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Discuss crypto and invite victim to invest.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evidence (screenshots) of large returns, their own financial gain.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Express urgency of action to avoid loss of profit.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Following loss of initial investment, will request larger deposit.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Express empathy over loss investment and offer future opportunity.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DA1D8-8F51-7D3B-F4A0-16771FA13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75" y="4583099"/>
            <a:ext cx="3477092" cy="18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062" y="142512"/>
            <a:ext cx="4857872" cy="693965"/>
          </a:xfrm>
        </p:spPr>
        <p:txBody>
          <a:bodyPr>
            <a:noAutofit/>
          </a:bodyPr>
          <a:lstStyle/>
          <a:p>
            <a:r>
              <a:rPr lang="en-US" sz="3600" i="1" dirty="0"/>
              <a:t>Technical Support Scams</a:t>
            </a:r>
          </a:p>
        </p:txBody>
      </p:sp>
      <p:pic>
        <p:nvPicPr>
          <p:cNvPr id="6" name="Picture 5" descr="People wearing headphones working on computers">
            <a:extLst>
              <a:ext uri="{FF2B5EF4-FFF2-40B4-BE49-F238E27FC236}">
                <a16:creationId xmlns:a16="http://schemas.microsoft.com/office/drawing/2014/main" id="{9BE8F914-2A99-D656-F8FA-8BBB0A11D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00" y="4307814"/>
            <a:ext cx="3201764" cy="2136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CC2FC2-8CD9-AB9F-B7B5-ADBA04489B29}"/>
              </a:ext>
            </a:extLst>
          </p:cNvPr>
          <p:cNvSpPr txBox="1"/>
          <p:nvPr/>
        </p:nvSpPr>
        <p:spPr>
          <a:xfrm>
            <a:off x="2705097" y="559698"/>
            <a:ext cx="678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ea typeface="Calibri" panose="020F0502020204030204" pitchFamily="34" charset="0"/>
            </a:endParaRPr>
          </a:p>
          <a:p>
            <a:r>
              <a:rPr lang="en-US" sz="2800" b="1" dirty="0">
                <a:ea typeface="Calibri" panose="020F0502020204030204" pitchFamily="34" charset="0"/>
              </a:rPr>
              <a:t>Methods used in Tech Scam:</a:t>
            </a:r>
          </a:p>
          <a:p>
            <a:endParaRPr lang="en-US" sz="1000" b="1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Pop-up warnings appear on your computer/phone with logos from trusted companies/websites.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Online ads and listings appear in search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Phone calls come in with trusted company name appearing on caller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Receive emails with trusted company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Victim calls the number provided to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speak with a representative from the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company who will “help” with your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computer/phone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917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424" y="156103"/>
            <a:ext cx="3887153" cy="693965"/>
          </a:xfrm>
        </p:spPr>
        <p:txBody>
          <a:bodyPr>
            <a:normAutofit/>
          </a:bodyPr>
          <a:lstStyle/>
          <a:p>
            <a:r>
              <a:rPr lang="en-US" sz="3600" i="1" dirty="0"/>
              <a:t>Overpayment Scam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A5358-B219-80F4-07B0-8ED821091451}"/>
              </a:ext>
            </a:extLst>
          </p:cNvPr>
          <p:cNvSpPr txBox="1"/>
          <p:nvPr/>
        </p:nvSpPr>
        <p:spPr>
          <a:xfrm>
            <a:off x="2857499" y="737508"/>
            <a:ext cx="6477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ea typeface="Calibri" panose="020F0502020204030204" pitchFamily="34" charset="0"/>
            </a:endParaRPr>
          </a:p>
          <a:p>
            <a:r>
              <a:rPr lang="en-US" sz="2800" b="1" dirty="0">
                <a:ea typeface="Calibri" panose="020F0502020204030204" pitchFamily="34" charset="0"/>
              </a:rPr>
              <a:t>Methods used in Overpayment Scam: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Online sales/classified 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Payment through PayPal, etc. in excess of the amount of purchase.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Payment through paper check in excess of the amount of purchase.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Payment through credit/preloaded money card in excess of amount of purchase.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Request for extra payment to be sent to specific bank account via wire transfer.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93CC8-ED35-10A5-EBE6-49A0CACB4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7" t="42036" r="24167" b="10186"/>
          <a:stretch/>
        </p:blipFill>
        <p:spPr>
          <a:xfrm>
            <a:off x="3733799" y="4597867"/>
            <a:ext cx="4724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124" y="140227"/>
            <a:ext cx="5639753" cy="693965"/>
          </a:xfrm>
        </p:spPr>
        <p:txBody>
          <a:bodyPr>
            <a:noAutofit/>
          </a:bodyPr>
          <a:lstStyle/>
          <a:p>
            <a:r>
              <a:rPr lang="en-US" sz="3600" i="1" dirty="0"/>
              <a:t>Government Imposter Scam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E4C99-1147-9D1A-ABFB-D148B10837A0}"/>
              </a:ext>
            </a:extLst>
          </p:cNvPr>
          <p:cNvSpPr txBox="1"/>
          <p:nvPr/>
        </p:nvSpPr>
        <p:spPr>
          <a:xfrm>
            <a:off x="2057401" y="844793"/>
            <a:ext cx="67056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ea typeface="Calibri" panose="020F0502020204030204" pitchFamily="34" charset="0"/>
            </a:endParaRPr>
          </a:p>
          <a:p>
            <a:r>
              <a:rPr lang="en-US" sz="2800" b="1" dirty="0">
                <a:ea typeface="Calibri" panose="020F0502020204030204" pitchFamily="34" charset="0"/>
              </a:rPr>
              <a:t>Methods Used in </a:t>
            </a:r>
          </a:p>
          <a:p>
            <a:r>
              <a:rPr lang="en-US" sz="2800" b="1" dirty="0">
                <a:ea typeface="Calibri" panose="020F0502020204030204" pitchFamily="34" charset="0"/>
              </a:rPr>
              <a:t>Government </a:t>
            </a:r>
          </a:p>
          <a:p>
            <a:r>
              <a:rPr lang="en-US" sz="2800" b="1" dirty="0">
                <a:ea typeface="Calibri" panose="020F0502020204030204" pitchFamily="34" charset="0"/>
              </a:rPr>
              <a:t>Imposter Scam: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Phone call, email, text requesting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 information.</a:t>
            </a:r>
          </a:p>
          <a:p>
            <a:endParaRPr lang="en-US" sz="1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Request to send money upfront to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 receive benefit.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Request to send money via wire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 transfer or gift card.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Advised to keep the call/discussion </a:t>
            </a:r>
          </a:p>
          <a:p>
            <a:r>
              <a:rPr lang="en-US" sz="2000" dirty="0">
                <a:ea typeface="Calibri" panose="020F0502020204030204" pitchFamily="34" charset="0"/>
              </a:rPr>
              <a:t>       a secret.</a:t>
            </a:r>
          </a:p>
          <a:p>
            <a:endParaRPr lang="en-US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DB5EA44-7435-070F-0B49-1F19B84FA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00" y="1143000"/>
            <a:ext cx="3923324" cy="4897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14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623" y="152401"/>
            <a:ext cx="6020753" cy="693965"/>
          </a:xfrm>
        </p:spPr>
        <p:txBody>
          <a:bodyPr>
            <a:noAutofit/>
          </a:bodyPr>
          <a:lstStyle/>
          <a:p>
            <a:r>
              <a:rPr lang="en-US" sz="3600" i="1" dirty="0"/>
              <a:t>Grandparent/Grandchild Scam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B11A7-B88F-BAB4-022B-65E8A0E85A43}"/>
              </a:ext>
            </a:extLst>
          </p:cNvPr>
          <p:cNvSpPr txBox="1"/>
          <p:nvPr/>
        </p:nvSpPr>
        <p:spPr>
          <a:xfrm>
            <a:off x="2514600" y="663156"/>
            <a:ext cx="7639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ea typeface="Calibri" panose="020F0502020204030204" pitchFamily="34" charset="0"/>
            </a:endParaRPr>
          </a:p>
          <a:p>
            <a:r>
              <a:rPr lang="en-US" sz="2800" b="1" dirty="0">
                <a:ea typeface="Calibri" panose="020F0502020204030204" pitchFamily="34" charset="0"/>
              </a:rPr>
              <a:t>Methods used in Grandparent/Grandchild Scam: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Scammers utilize social networking sites to uncover your PII.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Victim receives late night phone call/text begging for help.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Scammer impersonates an official (police, hospital doctor/nurse,    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ea typeface="Calibri" panose="020F0502020204030204" pitchFamily="34" charset="0"/>
              </a:rPr>
              <a:t>   foreign government authority).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Stresses the urgency of a money transfer via wire/crypto currency.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</a:rPr>
              <a:t> Grandparent is advised to not tell victim’s parents.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74D76D-A16E-5291-A48C-C9E42FD09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67" t="30092" r="5625" b="23301"/>
          <a:stretch/>
        </p:blipFill>
        <p:spPr>
          <a:xfrm>
            <a:off x="4114798" y="3900620"/>
            <a:ext cx="3962402" cy="25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10" y="143037"/>
            <a:ext cx="2166580" cy="69396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RED</a:t>
            </a:r>
            <a:r>
              <a:rPr lang="en-US" sz="3600" i="1" dirty="0"/>
              <a:t> </a:t>
            </a:r>
            <a:r>
              <a:rPr lang="en-US" sz="3600" i="1" dirty="0">
                <a:solidFill>
                  <a:srgbClr val="FF0000"/>
                </a:solidFill>
              </a:rPr>
              <a:t>Flags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28B9-9E8F-A265-06F7-95C270A1C446}"/>
              </a:ext>
            </a:extLst>
          </p:cNvPr>
          <p:cNvSpPr txBox="1">
            <a:spLocks/>
          </p:cNvSpPr>
          <p:nvPr/>
        </p:nvSpPr>
        <p:spPr>
          <a:xfrm>
            <a:off x="1828800" y="1066801"/>
            <a:ext cx="5486400" cy="334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67381-7F9B-33EE-D566-7B16C674FB32}"/>
              </a:ext>
            </a:extLst>
          </p:cNvPr>
          <p:cNvSpPr txBox="1"/>
          <p:nvPr/>
        </p:nvSpPr>
        <p:spPr>
          <a:xfrm>
            <a:off x="1828801" y="992862"/>
            <a:ext cx="776661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rgbClr val="002060"/>
              </a:buClr>
              <a:defRPr/>
            </a:pPr>
            <a:r>
              <a:rPr lang="en-US" sz="2200" b="1" u="sng" dirty="0">
                <a:solidFill>
                  <a:sysClr val="windowText" lastClr="000000"/>
                </a:solidFill>
                <a:latin typeface="Calibri"/>
              </a:rPr>
              <a:t>WARNING SIGNS: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Requesting large money transfers to foreign countries.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Missing checks, unknown financial transactions.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Repeated communication, badgering.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Monitoring of communications with family and friends.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Unsolicited requests for services, information.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Use of Remote Desktop Protocol/access.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Misspellings and/or grammatical errors in communications.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Random texts asking for your name.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You are instructed to not tell your friends and family.</a:t>
            </a:r>
          </a:p>
          <a:p>
            <a:pPr marL="800100" lvl="1" indent="-342900">
              <a:spcBef>
                <a:spcPct val="20000"/>
              </a:spcBef>
              <a:buClr>
                <a:srgbClr val="002060"/>
              </a:buClr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Calibri"/>
              </a:rPr>
              <a:t>YOUR INSTINCTS ARE TELLING YOU SOMETHING IS OFF!!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9C2C51-C873-2C42-7C05-748333D9F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482" y="1374554"/>
            <a:ext cx="1831319" cy="1673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7BC1A-9158-C6A7-510D-7019E7FDD0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82" b="16843"/>
          <a:stretch/>
        </p:blipFill>
        <p:spPr>
          <a:xfrm>
            <a:off x="4267200" y="5642260"/>
            <a:ext cx="3657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700" y="97245"/>
            <a:ext cx="2514600" cy="693965"/>
          </a:xfrm>
        </p:spPr>
        <p:txBody>
          <a:bodyPr>
            <a:noAutofit/>
          </a:bodyPr>
          <a:lstStyle/>
          <a:p>
            <a:r>
              <a:rPr lang="en-US" sz="3600" i="1" dirty="0"/>
              <a:t>What To Do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63C4D6-F8F2-6104-5300-9E56BD193755}"/>
              </a:ext>
            </a:extLst>
          </p:cNvPr>
          <p:cNvSpPr txBox="1">
            <a:spLocks/>
          </p:cNvSpPr>
          <p:nvPr/>
        </p:nvSpPr>
        <p:spPr>
          <a:xfrm>
            <a:off x="6629401" y="3148262"/>
            <a:ext cx="4385835" cy="334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2670D-8409-7745-2032-03FCF634E53F}"/>
              </a:ext>
            </a:extLst>
          </p:cNvPr>
          <p:cNvSpPr txBox="1"/>
          <p:nvPr/>
        </p:nvSpPr>
        <p:spPr>
          <a:xfrm>
            <a:off x="1981200" y="914400"/>
            <a:ext cx="82484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en-US" sz="2400" b="1" dirty="0"/>
              <a:t>If you are the Victim of a scam: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Notify your financial institution and listen to your banker.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Notify a family member or friend and listen to them.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Change communication methods, phone numbers, emails.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Update and enhance privacy settings on social media, email, and bank accounts. 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Contact law enforcement – local PD, Federal Agency, file an IC3.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Disable Remote Desktop Protocol/access.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Assume your identity is already stolen.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Monitor your credit (Equifax, TransUnion, Experian).</a:t>
            </a:r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endParaRPr lang="en-US" sz="800" dirty="0"/>
          </a:p>
          <a:p>
            <a:pPr marL="800100" lvl="1" indent="-342900">
              <a:buSzPct val="110000"/>
              <a:buFont typeface="Calibri" panose="020F0502020204030204" pitchFamily="34" charset="0"/>
              <a:buChar char="+"/>
            </a:pPr>
            <a:r>
              <a:rPr lang="en-US" sz="2400" dirty="0"/>
              <a:t>LISTEN TO YOUR INSTINCTS!!!</a:t>
            </a:r>
          </a:p>
        </p:txBody>
      </p:sp>
    </p:spTree>
    <p:extLst>
      <p:ext uri="{BB962C8B-B14F-4D97-AF65-F5344CB8AC3E}">
        <p14:creationId xmlns:p14="http://schemas.microsoft.com/office/powerpoint/2010/main" val="182732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51a4685-9fa8-4bee-ab14-8828cb079b39}" enabled="0" method="" siteId="{851a4685-9fa8-4bee-ab14-8828cb079b3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1253</Words>
  <Application>Microsoft Macintosh PowerPoint</Application>
  <PresentationFormat>Widescreen</PresentationFormat>
  <Paragraphs>174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Wingdings</vt:lpstr>
      <vt:lpstr>Office Theme</vt:lpstr>
      <vt:lpstr>PowerPoint Presentation</vt:lpstr>
      <vt:lpstr>Romance Scam</vt:lpstr>
      <vt:lpstr>PowerPoint Presentation</vt:lpstr>
      <vt:lpstr>Technical Support Scams</vt:lpstr>
      <vt:lpstr>Overpayment Scam</vt:lpstr>
      <vt:lpstr>Government Imposter Scam</vt:lpstr>
      <vt:lpstr>Grandparent/Grandchild Scam</vt:lpstr>
      <vt:lpstr>RED Flags</vt:lpstr>
      <vt:lpstr>What To Do</vt:lpstr>
      <vt:lpstr>Recommendations</vt:lpstr>
      <vt:lpstr>Useful Websites</vt:lpstr>
      <vt:lpstr>Useful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CASSIDY (DAL)</dc:creator>
  <cp:lastModifiedBy>Ken Oliver</cp:lastModifiedBy>
  <cp:revision>2</cp:revision>
  <dcterms:created xsi:type="dcterms:W3CDTF">2023-12-08T00:21:51Z</dcterms:created>
  <dcterms:modified xsi:type="dcterms:W3CDTF">2024-03-27T21:32:15Z</dcterms:modified>
</cp:coreProperties>
</file>